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ani" pitchFamily="34" charset="0"/>
                <a:cs typeface="Van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eelawadee" pitchFamily="34" charset="-34"/>
                <a:cs typeface="Leelawadee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29EE7-7CC3-4A3A-B0A6-45BFDBF1C239}" type="datetimeFigureOut">
              <a:rPr lang="fr-CA" smtClean="0"/>
              <a:pPr/>
              <a:t>10/04/2013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02A3-8CC4-4739-8721-87BDC802067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ani" pitchFamily="34" charset="0"/>
          <a:ea typeface="+mj-ea"/>
          <a:cs typeface="Van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Leelawadee" pitchFamily="34" charset="-34"/>
          <a:ea typeface="+mn-ea"/>
          <a:cs typeface="Leelawadee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Leelawadee" pitchFamily="34" charset="-34"/>
          <a:ea typeface="+mn-ea"/>
          <a:cs typeface="Leelawadee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eelawadee" pitchFamily="34" charset="-34"/>
          <a:ea typeface="+mn-ea"/>
          <a:cs typeface="Leelawadee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Leelawadee" pitchFamily="34" charset="-34"/>
          <a:ea typeface="+mn-ea"/>
          <a:cs typeface="Leelawadee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Leelawadee" pitchFamily="34" charset="-34"/>
          <a:ea typeface="+mn-ea"/>
          <a:cs typeface="Leelawadee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>Le budget fédéral 2013 </a:t>
            </a:r>
            <a:br>
              <a:rPr lang="fr-CA" b="1" dirty="0" smtClean="0"/>
            </a:br>
            <a:r>
              <a:rPr lang="fr-CA" b="1" dirty="0" smtClean="0"/>
              <a:t>et ses impacts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fr-CA" dirty="0"/>
              <a:t>L’Entente sur le marché du travail (</a:t>
            </a:r>
            <a:r>
              <a:rPr lang="fr-CA" dirty="0" smtClean="0"/>
              <a:t>EMT)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fr-CA" dirty="0" smtClean="0"/>
              <a:t>L’Entente </a:t>
            </a:r>
            <a:r>
              <a:rPr lang="fr-CA" dirty="0"/>
              <a:t>sur le développement du marché du travail (EDMT</a:t>
            </a:r>
            <a:r>
              <a:rPr lang="fr-CA" dirty="0" smtClean="0"/>
              <a:t>)</a:t>
            </a:r>
            <a:endParaRPr lang="fr-CA" dirty="0"/>
          </a:p>
          <a:p>
            <a:pPr marL="514350" lvl="0" indent="-514350">
              <a:buFont typeface="+mj-lt"/>
              <a:buAutoNum type="arabicPeriod"/>
            </a:pPr>
            <a:r>
              <a:rPr lang="fr-CA" dirty="0"/>
              <a:t>L’abolition graduelle du crédit d’impôt fédéral de </a:t>
            </a:r>
            <a:r>
              <a:rPr lang="fr-CA" dirty="0" smtClean="0"/>
              <a:t>15 %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L’Entente sur le marché 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du </a:t>
            </a:r>
            <a:r>
              <a:rPr lang="fr-CA" b="1" dirty="0"/>
              <a:t>travail (EMT</a:t>
            </a:r>
            <a:r>
              <a:rPr lang="fr-CA" b="1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53955"/>
          </a:xfrm>
        </p:spPr>
        <p:txBody>
          <a:bodyPr>
            <a:normAutofit fontScale="85000" lnSpcReduction="10000"/>
          </a:bodyPr>
          <a:lstStyle/>
          <a:p>
            <a:pPr marL="342000"/>
            <a:r>
              <a:rPr lang="fr-CA" dirty="0"/>
              <a:t>Entente conclue en 2009 qui se termine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le </a:t>
            </a:r>
            <a:r>
              <a:rPr lang="fr-CA" dirty="0"/>
              <a:t>31 mars 2014</a:t>
            </a:r>
          </a:p>
          <a:p>
            <a:pPr marL="342000"/>
            <a:endParaRPr lang="fr-CA" dirty="0"/>
          </a:p>
          <a:p>
            <a:pPr marL="342000"/>
            <a:r>
              <a:rPr lang="fr-CA" dirty="0"/>
              <a:t>Le Québec reçoit 116 M$ sur les 500 M$ de </a:t>
            </a:r>
            <a:r>
              <a:rPr lang="fr-CA" dirty="0" smtClean="0"/>
              <a:t>l’ensemble du </a:t>
            </a:r>
            <a:r>
              <a:rPr lang="fr-CA" dirty="0"/>
              <a:t>Canada</a:t>
            </a:r>
          </a:p>
          <a:p>
            <a:pPr marL="342000">
              <a:buNone/>
            </a:pPr>
            <a:endParaRPr lang="fr-CA" dirty="0"/>
          </a:p>
          <a:p>
            <a:pPr marL="342000"/>
            <a:r>
              <a:rPr lang="fr-CA" dirty="0"/>
              <a:t>Permet d’agir pour aider les personnes :</a:t>
            </a:r>
          </a:p>
          <a:p>
            <a:pPr marL="742050" lvl="1"/>
            <a:r>
              <a:rPr lang="fr-CA" dirty="0" smtClean="0"/>
              <a:t>Qui </a:t>
            </a:r>
            <a:r>
              <a:rPr lang="fr-CA" dirty="0"/>
              <a:t>ne sont pas participants de l’assurance-emploi</a:t>
            </a:r>
          </a:p>
          <a:p>
            <a:pPr marL="742050" lvl="1"/>
            <a:r>
              <a:rPr lang="fr-CA" dirty="0" smtClean="0"/>
              <a:t>Qui </a:t>
            </a:r>
            <a:r>
              <a:rPr lang="fr-CA" dirty="0"/>
              <a:t>sont sans soutien public du revenu</a:t>
            </a:r>
          </a:p>
          <a:p>
            <a:pPr marL="742050" lvl="1"/>
            <a:r>
              <a:rPr lang="fr-CA" dirty="0" smtClean="0"/>
              <a:t>Ou </a:t>
            </a:r>
            <a:r>
              <a:rPr lang="fr-CA" dirty="0"/>
              <a:t>qui sont faiblement qualifiées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Ce que prévoit 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le </a:t>
            </a:r>
            <a:r>
              <a:rPr lang="fr-CA" b="1" dirty="0"/>
              <a:t>budget </a:t>
            </a:r>
            <a:r>
              <a:rPr lang="fr-CA" b="1" dirty="0" smtClean="0"/>
              <a:t>fédéral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37323"/>
          </a:xfrm>
        </p:spPr>
        <p:txBody>
          <a:bodyPr>
            <a:normAutofit fontScale="77500" lnSpcReduction="20000"/>
          </a:bodyPr>
          <a:lstStyle/>
          <a:p>
            <a:r>
              <a:rPr lang="fr-CA" dirty="0" smtClean="0"/>
              <a:t>60 % </a:t>
            </a:r>
            <a:r>
              <a:rPr lang="fr-CA" dirty="0"/>
              <a:t>des fonds seront mis à la disposition des entreprises qui détermineront leurs besoins de formation de main-d’œuvre; donc </a:t>
            </a:r>
            <a:r>
              <a:rPr lang="fr-CA" dirty="0" smtClean="0"/>
              <a:t>« perte » </a:t>
            </a:r>
            <a:r>
              <a:rPr lang="fr-CA" dirty="0"/>
              <a:t>de marge de manœuvre de 70 </a:t>
            </a:r>
            <a:r>
              <a:rPr lang="fr-CA" dirty="0" smtClean="0"/>
              <a:t>M$ </a:t>
            </a:r>
            <a:endParaRPr lang="fr-CA" dirty="0"/>
          </a:p>
          <a:p>
            <a:pPr>
              <a:buNone/>
            </a:pPr>
            <a:endParaRPr lang="fr-CA" dirty="0"/>
          </a:p>
          <a:p>
            <a:r>
              <a:rPr lang="fr-CA" dirty="0"/>
              <a:t>Les coûts de formation seront partagés entre les parties : un tiers fédéral, un tiers provincial et un tiers employeur jusqu’à un maximum de 15 </a:t>
            </a:r>
            <a:r>
              <a:rPr lang="fr-CA" dirty="0" smtClean="0"/>
              <a:t>000 $ </a:t>
            </a:r>
            <a:r>
              <a:rPr lang="fr-CA" dirty="0"/>
              <a:t>par poste </a:t>
            </a:r>
          </a:p>
          <a:p>
            <a:pPr>
              <a:buNone/>
            </a:pPr>
            <a:endParaRPr lang="fr-CA" dirty="0"/>
          </a:p>
          <a:p>
            <a:r>
              <a:rPr lang="fr-CA" dirty="0"/>
              <a:t>La conception du nouveau programme se fera dans le cadre du renouvellement de l’entente en </a:t>
            </a:r>
            <a:r>
              <a:rPr lang="fr-CA" dirty="0" smtClean="0"/>
              <a:t>2014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Critique 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de </a:t>
            </a:r>
            <a:r>
              <a:rPr lang="fr-CA" b="1" dirty="0"/>
              <a:t>la mesure </a:t>
            </a:r>
            <a:r>
              <a:rPr lang="fr-CA" b="1" dirty="0" smtClean="0"/>
              <a:t>proposée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53347"/>
          </a:xfrm>
        </p:spPr>
        <p:txBody>
          <a:bodyPr>
            <a:noAutofit/>
          </a:bodyPr>
          <a:lstStyle/>
          <a:p>
            <a:pPr marL="342000" indent="-342000">
              <a:spcBef>
                <a:spcPts val="0"/>
              </a:spcBef>
            </a:pPr>
            <a:r>
              <a:rPr lang="fr-CA" sz="2500" dirty="0" smtClean="0"/>
              <a:t>Ne </a:t>
            </a:r>
            <a:r>
              <a:rPr lang="fr-CA" sz="2500" dirty="0"/>
              <a:t>s’appuie que sur les besoins des </a:t>
            </a:r>
            <a:r>
              <a:rPr lang="fr-CA" sz="2500" dirty="0" smtClean="0"/>
              <a:t>entreprises</a:t>
            </a:r>
            <a:endParaRPr lang="fr-CA" sz="2500" dirty="0"/>
          </a:p>
          <a:p>
            <a:pPr marL="342000" indent="-342000">
              <a:spcBef>
                <a:spcPts val="0"/>
              </a:spcBef>
            </a:pPr>
            <a:r>
              <a:rPr lang="fr-CA" sz="2500" dirty="0" smtClean="0"/>
              <a:t>Profitera </a:t>
            </a:r>
            <a:r>
              <a:rPr lang="fr-CA" sz="2500" dirty="0"/>
              <a:t>davantage aux grandes </a:t>
            </a:r>
            <a:r>
              <a:rPr lang="fr-CA" sz="2500" dirty="0" smtClean="0"/>
              <a:t>entreprises</a:t>
            </a:r>
            <a:endParaRPr lang="fr-CA" sz="2500" dirty="0"/>
          </a:p>
          <a:p>
            <a:pPr marL="342000" indent="-342000">
              <a:spcBef>
                <a:spcPts val="0"/>
              </a:spcBef>
            </a:pPr>
            <a:r>
              <a:rPr lang="fr-CA" sz="2500" dirty="0"/>
              <a:t>Québec dispose déjà de moyens intéressants pour la formation en </a:t>
            </a:r>
            <a:r>
              <a:rPr lang="fr-CA" sz="2500" dirty="0" smtClean="0"/>
              <a:t>entreprise</a:t>
            </a:r>
          </a:p>
          <a:p>
            <a:pPr marL="342000" indent="-342000">
              <a:spcBef>
                <a:spcPts val="0"/>
              </a:spcBef>
            </a:pPr>
            <a:r>
              <a:rPr lang="fr-CA" sz="2500" dirty="0" smtClean="0"/>
              <a:t>Vise </a:t>
            </a:r>
            <a:r>
              <a:rPr lang="fr-CA" sz="2500" dirty="0"/>
              <a:t>les personnes plus facilement employables en négligeant les </a:t>
            </a:r>
            <a:r>
              <a:rPr lang="fr-CA" sz="2500" dirty="0" smtClean="0"/>
              <a:t>autres</a:t>
            </a:r>
            <a:endParaRPr lang="fr-CA" sz="2500" dirty="0"/>
          </a:p>
          <a:p>
            <a:pPr marL="342000" indent="-342000">
              <a:spcBef>
                <a:spcPts val="0"/>
              </a:spcBef>
            </a:pPr>
            <a:r>
              <a:rPr lang="fr-CA" sz="2500" dirty="0"/>
              <a:t>Laisse les personnes sans emploi avec un moins grand accès au marché du </a:t>
            </a:r>
            <a:r>
              <a:rPr lang="fr-CA" sz="2500" dirty="0" smtClean="0"/>
              <a:t>travail</a:t>
            </a:r>
          </a:p>
          <a:p>
            <a:pPr marL="342000" indent="-342000">
              <a:spcBef>
                <a:spcPts val="0"/>
              </a:spcBef>
            </a:pPr>
            <a:r>
              <a:rPr lang="fr-CA" sz="2500" dirty="0" smtClean="0"/>
              <a:t>Subvention </a:t>
            </a:r>
            <a:r>
              <a:rPr lang="fr-CA" sz="2500" dirty="0"/>
              <a:t>insuffisante pour combler les réels besoins de main-d’œuvre spécialisée qui nécessitent de longues </a:t>
            </a:r>
            <a:r>
              <a:rPr lang="fr-CA" sz="2500" dirty="0" smtClean="0"/>
              <a:t>formations</a:t>
            </a:r>
            <a:endParaRPr lang="fr-CA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/>
              <a:t>Impact pour le </a:t>
            </a:r>
            <a:r>
              <a:rPr lang="fr-CA" b="1" dirty="0" smtClean="0"/>
              <a:t>Québec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342000"/>
            <a:r>
              <a:rPr lang="fr-CA" dirty="0"/>
              <a:t>Ne respecte pas les priorités québécoises</a:t>
            </a:r>
          </a:p>
          <a:p>
            <a:pPr marL="342000"/>
            <a:r>
              <a:rPr lang="fr-CA" dirty="0" smtClean="0"/>
              <a:t>Ne </a:t>
            </a:r>
            <a:r>
              <a:rPr lang="fr-CA" dirty="0"/>
              <a:t>respecte pas le rôle des partenaires du marché du travail</a:t>
            </a:r>
          </a:p>
          <a:p>
            <a:pPr marL="342000"/>
            <a:r>
              <a:rPr lang="fr-CA" dirty="0" smtClean="0"/>
              <a:t>Obligation </a:t>
            </a:r>
            <a:r>
              <a:rPr lang="fr-CA" dirty="0"/>
              <a:t>d’investir aussi 70 </a:t>
            </a:r>
            <a:r>
              <a:rPr lang="fr-CA" dirty="0" smtClean="0"/>
              <a:t>M$ </a:t>
            </a:r>
            <a:r>
              <a:rPr lang="fr-CA" dirty="0"/>
              <a:t>(</a:t>
            </a:r>
            <a:r>
              <a:rPr lang="fr-CA" dirty="0" smtClean="0"/>
              <a:t>60 % </a:t>
            </a:r>
            <a:r>
              <a:rPr lang="fr-CA" dirty="0"/>
              <a:t>de </a:t>
            </a:r>
            <a:r>
              <a:rPr lang="fr-CA" dirty="0" smtClean="0"/>
              <a:t>116 M$) </a:t>
            </a:r>
            <a:r>
              <a:rPr lang="fr-CA" dirty="0"/>
              <a:t>dans le cadre du partage 3/3</a:t>
            </a:r>
          </a:p>
          <a:p>
            <a:pPr marL="342000"/>
            <a:r>
              <a:rPr lang="fr-CA" dirty="0" smtClean="0"/>
              <a:t>Limite </a:t>
            </a:r>
            <a:r>
              <a:rPr lang="fr-CA" dirty="0"/>
              <a:t>l’accès aux mesures et programmes </a:t>
            </a:r>
          </a:p>
          <a:p>
            <a:pPr marL="342000"/>
            <a:r>
              <a:rPr lang="fr-CA" dirty="0" smtClean="0"/>
              <a:t>Moins </a:t>
            </a:r>
            <a:r>
              <a:rPr lang="fr-CA" dirty="0"/>
              <a:t>d’accès à la formation de </a:t>
            </a:r>
            <a:r>
              <a:rPr lang="fr-CA" dirty="0" smtClean="0"/>
              <a:t>base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b="1" dirty="0"/>
              <a:t>L’Entente sur le développement du marché du travail (EDMT</a:t>
            </a:r>
            <a:r>
              <a:rPr lang="fr-CA" sz="3600" b="1" dirty="0" smtClean="0"/>
              <a:t>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fr-CA" dirty="0"/>
              <a:t>Signée en 1997 après plus de 30 ans de revendications des gouvernements et partenaires économiques</a:t>
            </a:r>
          </a:p>
          <a:p>
            <a:pPr>
              <a:spcBef>
                <a:spcPts val="0"/>
              </a:spcBef>
              <a:buNone/>
            </a:pPr>
            <a:endParaRPr lang="fr-CA" dirty="0"/>
          </a:p>
          <a:p>
            <a:pPr>
              <a:spcBef>
                <a:spcPts val="0"/>
              </a:spcBef>
            </a:pPr>
            <a:r>
              <a:rPr lang="fr-CA" dirty="0"/>
              <a:t>Rapatriement des responsabilités des services publics d’emploi (compte de </a:t>
            </a:r>
            <a:r>
              <a:rPr lang="fr-CA" dirty="0" smtClean="0"/>
              <a:t>l’assurance-emploi</a:t>
            </a:r>
            <a:r>
              <a:rPr lang="fr-CA" dirty="0"/>
              <a:t>)</a:t>
            </a:r>
          </a:p>
          <a:p>
            <a:pPr>
              <a:spcBef>
                <a:spcPts val="0"/>
              </a:spcBef>
              <a:buNone/>
            </a:pPr>
            <a:endParaRPr lang="fr-CA" dirty="0"/>
          </a:p>
          <a:p>
            <a:pPr>
              <a:spcBef>
                <a:spcPts val="0"/>
              </a:spcBef>
            </a:pPr>
            <a:r>
              <a:rPr lang="fr-CA" dirty="0"/>
              <a:t>Transfert des fonctionnaires fédéraux qui travaillaient sur ces dossiers </a:t>
            </a:r>
          </a:p>
          <a:p>
            <a:pPr>
              <a:spcBef>
                <a:spcPts val="0"/>
              </a:spcBef>
              <a:buNone/>
            </a:pPr>
            <a:endParaRPr lang="fr-CA" dirty="0"/>
          </a:p>
          <a:p>
            <a:pPr>
              <a:spcBef>
                <a:spcPts val="0"/>
              </a:spcBef>
            </a:pPr>
            <a:r>
              <a:rPr lang="fr-CA" dirty="0"/>
              <a:t>A permis la création du Ministère de l’Emploi et de la solidarité sociale et de la Commission des partenaires</a:t>
            </a:r>
          </a:p>
          <a:p>
            <a:pPr>
              <a:spcBef>
                <a:spcPts val="0"/>
              </a:spcBef>
              <a:buNone/>
            </a:pPr>
            <a:endParaRPr lang="fr-CA" dirty="0"/>
          </a:p>
          <a:p>
            <a:pPr>
              <a:spcBef>
                <a:spcPts val="0"/>
              </a:spcBef>
            </a:pPr>
            <a:r>
              <a:rPr lang="fr-CA" dirty="0"/>
              <a:t>En 2012-2013, financement de </a:t>
            </a:r>
            <a:r>
              <a:rPr lang="fr-CA" dirty="0" smtClean="0"/>
              <a:t>584 M$ sur </a:t>
            </a:r>
            <a:br>
              <a:rPr lang="fr-CA" dirty="0" smtClean="0"/>
            </a:br>
            <a:r>
              <a:rPr lang="fr-CA" dirty="0" smtClean="0"/>
              <a:t>les </a:t>
            </a:r>
            <a:r>
              <a:rPr lang="fr-CA" dirty="0"/>
              <a:t>1 950 </a:t>
            </a:r>
            <a:r>
              <a:rPr lang="fr-CA" dirty="0" smtClean="0"/>
              <a:t>M$ </a:t>
            </a:r>
            <a:r>
              <a:rPr lang="fr-CA" dirty="0"/>
              <a:t>disponibles au Canada</a:t>
            </a:r>
          </a:p>
          <a:p>
            <a:pPr>
              <a:spcBef>
                <a:spcPts val="0"/>
              </a:spcBef>
            </a:pP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/>
              <a:t>Impact du budget fédéral</a:t>
            </a:r>
            <a:r>
              <a:rPr lang="fr-CA" b="1" dirty="0" smtClean="0"/>
              <a:t>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A" sz="2800" dirty="0" smtClean="0"/>
              <a:t>Davantage </a:t>
            </a:r>
            <a:r>
              <a:rPr lang="fr-CA" sz="2800" dirty="0"/>
              <a:t>une question de risque qu’une annonce officielle</a:t>
            </a:r>
          </a:p>
          <a:p>
            <a:pPr>
              <a:spcBef>
                <a:spcPts val="0"/>
              </a:spcBef>
            </a:pPr>
            <a:endParaRPr lang="fr-CA" sz="2800" dirty="0" smtClean="0"/>
          </a:p>
          <a:p>
            <a:pPr>
              <a:spcBef>
                <a:spcPts val="0"/>
              </a:spcBef>
            </a:pPr>
            <a:r>
              <a:rPr lang="fr-CA" sz="2800" dirty="0" smtClean="0"/>
              <a:t>Fédéral </a:t>
            </a:r>
            <a:r>
              <a:rPr lang="fr-CA" sz="2800" dirty="0"/>
              <a:t>peut vouloir revoir l’entente qui prévaut depuis 1997 (doit l’annoncer deux ans avant)</a:t>
            </a:r>
          </a:p>
          <a:p>
            <a:pPr>
              <a:spcBef>
                <a:spcPts val="0"/>
              </a:spcBef>
              <a:buNone/>
            </a:pPr>
            <a:r>
              <a:rPr lang="fr-CA" sz="2800" dirty="0"/>
              <a:t>	</a:t>
            </a:r>
          </a:p>
          <a:p>
            <a:pPr>
              <a:spcBef>
                <a:spcPts val="0"/>
              </a:spcBef>
            </a:pPr>
            <a:r>
              <a:rPr lang="fr-CA" sz="2800" dirty="0" smtClean="0"/>
              <a:t>Crainte </a:t>
            </a:r>
            <a:r>
              <a:rPr lang="fr-CA" sz="2800" dirty="0"/>
              <a:t>que le fédéral puisse vouloir imposer là aussi sa vision et ses priorités</a:t>
            </a:r>
          </a:p>
          <a:p>
            <a:pPr>
              <a:spcBef>
                <a:spcPts val="0"/>
              </a:spcBef>
              <a:buNone/>
            </a:pPr>
            <a:r>
              <a:rPr lang="fr-CA" sz="2800" dirty="0"/>
              <a:t>	</a:t>
            </a:r>
          </a:p>
          <a:p>
            <a:pPr>
              <a:spcBef>
                <a:spcPts val="0"/>
              </a:spcBef>
            </a:pPr>
            <a:r>
              <a:rPr lang="fr-CA" sz="2800" dirty="0"/>
              <a:t>Risque d’impact sur les responsabilités conférées au Québec et sur le choix des stratégies</a:t>
            </a:r>
          </a:p>
          <a:p>
            <a:pPr>
              <a:spcBef>
                <a:spcPts val="0"/>
              </a:spcBef>
            </a:pPr>
            <a:endParaRPr lang="fr-C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Que pouvons-nous faire pour faire respecter nos </a:t>
            </a:r>
            <a:r>
              <a:rPr lang="fr-CA" b="1" dirty="0" smtClean="0"/>
              <a:t>acquis?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92129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fr-CA" sz="3600" dirty="0"/>
              <a:t>La réaction du gouvernement du Québec</a:t>
            </a:r>
          </a:p>
          <a:p>
            <a:pPr>
              <a:spcBef>
                <a:spcPts val="0"/>
              </a:spcBef>
              <a:buNone/>
            </a:pPr>
            <a:endParaRPr lang="fr-CA" sz="3600" dirty="0"/>
          </a:p>
          <a:p>
            <a:pPr>
              <a:spcBef>
                <a:spcPts val="0"/>
              </a:spcBef>
            </a:pPr>
            <a:r>
              <a:rPr lang="fr-CA" sz="3600" dirty="0"/>
              <a:t>La réaction de la Commission des partenaires</a:t>
            </a:r>
          </a:p>
          <a:p>
            <a:pPr>
              <a:spcBef>
                <a:spcPts val="0"/>
              </a:spcBef>
              <a:buNone/>
            </a:pPr>
            <a:endParaRPr lang="fr-CA" sz="3600" dirty="0"/>
          </a:p>
          <a:p>
            <a:pPr>
              <a:spcBef>
                <a:spcPts val="0"/>
              </a:spcBef>
            </a:pPr>
            <a:r>
              <a:rPr lang="fr-CA" sz="3600" dirty="0"/>
              <a:t>La réaction des autres provinces</a:t>
            </a:r>
          </a:p>
          <a:p>
            <a:pPr>
              <a:spcBef>
                <a:spcPts val="0"/>
              </a:spcBef>
            </a:pPr>
            <a:endParaRPr lang="fr-CA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Autofit/>
          </a:bodyPr>
          <a:lstStyle/>
          <a:p>
            <a:r>
              <a:rPr lang="fr-CA" sz="2800" b="1" dirty="0"/>
              <a:t>Élimination graduelle du crédit d’impôt fédéral de </a:t>
            </a:r>
            <a:r>
              <a:rPr lang="fr-CA" sz="2800" b="1" dirty="0" smtClean="0"/>
              <a:t>15 % </a:t>
            </a:r>
            <a:r>
              <a:rPr lang="fr-CA" sz="2800" b="1" dirty="0"/>
              <a:t>pour le Fonds de </a:t>
            </a:r>
            <a:r>
              <a:rPr lang="fr-CA" sz="2800" b="1" dirty="0" smtClean="0"/>
              <a:t>Solidarité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r>
              <a:rPr lang="fr-CA" sz="2600" dirty="0"/>
              <a:t>Réduction graduelle à partir de 2015 jusqu’à 2017</a:t>
            </a:r>
          </a:p>
          <a:p>
            <a:pPr lvl="1"/>
            <a:r>
              <a:rPr lang="fr-CA" sz="2600" dirty="0" smtClean="0"/>
              <a:t>Aucun </a:t>
            </a:r>
            <a:r>
              <a:rPr lang="fr-CA" sz="2600" dirty="0"/>
              <a:t>changement pour 2013 et </a:t>
            </a:r>
            <a:r>
              <a:rPr lang="fr-CA" sz="2600" dirty="0" smtClean="0"/>
              <a:t>2014</a:t>
            </a:r>
            <a:r>
              <a:rPr lang="fr-CA" sz="2600" dirty="0"/>
              <a:t> </a:t>
            </a:r>
          </a:p>
          <a:p>
            <a:pPr lvl="1"/>
            <a:r>
              <a:rPr lang="fr-CA" sz="2600" dirty="0" smtClean="0"/>
              <a:t>Le </a:t>
            </a:r>
            <a:r>
              <a:rPr lang="fr-CA" sz="2600" dirty="0"/>
              <a:t>crédit passe à </a:t>
            </a:r>
            <a:r>
              <a:rPr lang="fr-CA" sz="2600" dirty="0" smtClean="0"/>
              <a:t>10 % </a:t>
            </a:r>
            <a:r>
              <a:rPr lang="fr-CA" sz="2600" dirty="0"/>
              <a:t>en 2015, </a:t>
            </a:r>
            <a:r>
              <a:rPr lang="fr-CA" sz="2600" dirty="0" smtClean="0"/>
              <a:t>5 % </a:t>
            </a:r>
            <a:r>
              <a:rPr lang="fr-CA" sz="2600"/>
              <a:t>en </a:t>
            </a:r>
            <a:r>
              <a:rPr lang="fr-CA" sz="2600" smtClean="0"/>
              <a:t>2016 </a:t>
            </a:r>
            <a:r>
              <a:rPr lang="fr-CA" sz="2600" dirty="0"/>
              <a:t>pour disparaître complètement en 2017</a:t>
            </a:r>
          </a:p>
          <a:p>
            <a:pPr lvl="1"/>
            <a:r>
              <a:rPr lang="fr-CA" sz="2600" dirty="0" smtClean="0"/>
              <a:t>Donc </a:t>
            </a:r>
            <a:r>
              <a:rPr lang="fr-CA" sz="2600" dirty="0"/>
              <a:t>moins d’économie pour les travailleurs et les travailleuses de la classe moyenne </a:t>
            </a:r>
            <a:endParaRPr lang="fr-CA" sz="2600" dirty="0" smtClean="0"/>
          </a:p>
          <a:p>
            <a:pPr lvl="1">
              <a:buNone/>
            </a:pPr>
            <a:r>
              <a:rPr lang="fr-CA" sz="2600" b="1" u="sng" dirty="0" smtClean="0"/>
              <a:t>2 </a:t>
            </a:r>
            <a:r>
              <a:rPr lang="fr-CA" sz="2600" b="1" u="sng" dirty="0"/>
              <a:t>ans pour agir et faire renverser la décision</a:t>
            </a:r>
            <a:endParaRPr lang="fr-CA" sz="2600" u="sng" dirty="0"/>
          </a:p>
          <a:p>
            <a:pPr marL="0" indent="0">
              <a:buNone/>
            </a:pPr>
            <a:r>
              <a:rPr lang="fr-CA" sz="2600" dirty="0"/>
              <a:t>Vaste campagne du Fonds de solidarité appuyée par tous, même les employeurs!</a:t>
            </a:r>
          </a:p>
          <a:p>
            <a:endParaRPr lang="fr-CA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364</Words>
  <Application>Microsoft Office PowerPoint</Application>
  <PresentationFormat>Affichage à l'écran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 budget fédéral 2013  et ses impacts</vt:lpstr>
      <vt:lpstr>L’Entente sur le marché  du travail (EMT)</vt:lpstr>
      <vt:lpstr>Ce que prévoit  le budget fédéral</vt:lpstr>
      <vt:lpstr>Critique  de la mesure proposée</vt:lpstr>
      <vt:lpstr>Impact pour le Québec</vt:lpstr>
      <vt:lpstr>L’Entente sur le développement du marché du travail (EDMT)</vt:lpstr>
      <vt:lpstr>Impact du budget fédéral?</vt:lpstr>
      <vt:lpstr>Que pouvons-nous faire pour faire respecter nos acquis?</vt:lpstr>
      <vt:lpstr>Élimination graduelle du crédit d’impôt fédéral de 15 % pour le Fonds de Solidarité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budget fédéral 2013  et ses impacts</dc:title>
  <dc:creator>YHattori</dc:creator>
  <cp:lastModifiedBy>VEILLEUX, SYLVIE</cp:lastModifiedBy>
  <cp:revision>7</cp:revision>
  <dcterms:created xsi:type="dcterms:W3CDTF">2013-04-09T16:52:41Z</dcterms:created>
  <dcterms:modified xsi:type="dcterms:W3CDTF">2013-04-10T18:36:51Z</dcterms:modified>
</cp:coreProperties>
</file>